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F13"/>
    <a:srgbClr val="A042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750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0528" y="2330300"/>
            <a:ext cx="9217024" cy="56227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122" y="4365103"/>
            <a:ext cx="1853056" cy="21662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64539" y="196696"/>
            <a:ext cx="1313691" cy="2133604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86125"/>
              </p:ext>
            </p:extLst>
          </p:nvPr>
        </p:nvGraphicFramePr>
        <p:xfrm>
          <a:off x="1403648" y="1628799"/>
          <a:ext cx="6732234" cy="3566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8026"/>
                <a:gridCol w="748026"/>
                <a:gridCol w="748026"/>
                <a:gridCol w="748026"/>
                <a:gridCol w="748026"/>
                <a:gridCol w="748026"/>
                <a:gridCol w="748026"/>
                <a:gridCol w="748026"/>
                <a:gridCol w="748026"/>
              </a:tblGrid>
              <a:tr h="328036"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A04218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A04218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A04218"/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A04218"/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A04218"/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A04218"/>
                        </a:solidFill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7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A04218"/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9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rgbClr val="A0421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11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12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A04218"/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</a:tr>
              <a:tr h="400044">
                <a:tc gridSpan="2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A04218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13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4764604"/>
            <a:ext cx="2345335" cy="19914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2" y="1052736"/>
            <a:ext cx="1512168" cy="30503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1554" y="4365103"/>
            <a:ext cx="1728192" cy="234950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28650" y="287059"/>
            <a:ext cx="541555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cap="none" spc="0" dirty="0" smtClean="0">
                <a:ln w="1905"/>
                <a:solidFill>
                  <a:srgbClr val="A04218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Путешествие в страну </a:t>
            </a:r>
          </a:p>
          <a:p>
            <a:r>
              <a:rPr lang="ru-RU" sz="3200" b="1" cap="none" spc="0" dirty="0" smtClean="0">
                <a:ln w="1905"/>
                <a:solidFill>
                  <a:srgbClr val="A04218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детских книг     </a:t>
            </a:r>
            <a:endParaRPr lang="ru-RU" sz="3200" b="1" cap="none" spc="0" dirty="0">
              <a:ln w="1905"/>
              <a:solidFill>
                <a:srgbClr val="A04218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286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3400" y="476672"/>
            <a:ext cx="4038600" cy="564949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A04218"/>
                </a:solidFill>
              </a:rPr>
              <a:t>По горизонтали</a:t>
            </a:r>
          </a:p>
          <a:p>
            <a:pPr marL="228600" indent="-228600" algn="just">
              <a:buAutoNum type="arabicPeriod"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Этот продукт питания несла в горшочке Красная Шапочка своей бабушке (Ш. Перро «Красная шапочка»)</a:t>
            </a:r>
          </a:p>
          <a:p>
            <a:pPr marL="0" indent="0" algn="just">
              <a:buNone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6. Фамилия третьеклассницы – старушки Маруси – одной из жертв злых волшебников в сказке «О потерянном времени Е. Шварца»</a:t>
            </a:r>
          </a:p>
          <a:p>
            <a:pPr marL="0" indent="0" algn="just">
              <a:buNone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7.  Тронь её нечаянно – 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Сразу: - Караул!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(?) Николаевна,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Он меня толкнул.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А. </a:t>
            </a:r>
            <a:r>
              <a:rPr lang="ru-RU" sz="1200" b="1" dirty="0" err="1" smtClean="0">
                <a:solidFill>
                  <a:schemeClr val="accent2">
                    <a:lumMod val="50000"/>
                  </a:schemeClr>
                </a:solidFill>
              </a:rPr>
              <a:t>Барто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«Сонечка»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. Скорлупки этого ореха носила на ногах в качестве обуви старуха, заколдовавшая главного героя сказки </a:t>
            </a:r>
          </a:p>
          <a:p>
            <a:pPr marL="0" indent="0" algn="just">
              <a:buNone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В. </a:t>
            </a:r>
            <a:r>
              <a:rPr lang="ru-RU" sz="1200" b="1" dirty="0" err="1" smtClean="0">
                <a:solidFill>
                  <a:schemeClr val="accent2">
                    <a:lumMod val="50000"/>
                  </a:schemeClr>
                </a:solidFill>
              </a:rPr>
              <a:t>Гауфа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«Карлик Нос»</a:t>
            </a:r>
          </a:p>
          <a:p>
            <a:pPr marL="0" indent="0" algn="just">
              <a:buNone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10. Грозный взмах крыла могучего</a:t>
            </a:r>
          </a:p>
          <a:p>
            <a:pPr marL="0" indent="0" algn="just">
              <a:buNone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 Отогнал седое облако,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И орел, как (?) черная,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Стал к земле спускаться кольцами. 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   С. Есенин «Лебёдушка»</a:t>
            </a:r>
          </a:p>
          <a:p>
            <a:pPr marL="0" indent="0" algn="just">
              <a:buNone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12. Одно из произведений А. Пушкина называется (?) о Вещем Олеге.</a:t>
            </a:r>
          </a:p>
          <a:p>
            <a:pPr marL="0" indent="0" algn="just">
              <a:buNone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13. Рожь густая тянет в небо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Рыжие (?) …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Море зреющего хлеба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В бусинках росы.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Г. </a:t>
            </a:r>
            <a:r>
              <a:rPr lang="ru-RU" sz="1200" b="1" dirty="0" err="1" smtClean="0">
                <a:solidFill>
                  <a:schemeClr val="accent2">
                    <a:lumMod val="50000"/>
                  </a:schemeClr>
                </a:solidFill>
              </a:rPr>
              <a:t>Ладонщиков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«В поле»</a:t>
            </a:r>
          </a:p>
          <a:p>
            <a:pPr marL="0" indent="0">
              <a:buNone/>
            </a:pPr>
            <a:endParaRPr lang="ru-RU" sz="1200" b="1" dirty="0">
              <a:solidFill>
                <a:srgbClr val="A04218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476672"/>
            <a:ext cx="4038600" cy="564949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A04218"/>
                </a:solidFill>
              </a:rPr>
              <a:t>По вертикали</a:t>
            </a:r>
          </a:p>
          <a:p>
            <a:pPr marL="0" indent="0">
              <a:buNone/>
            </a:pPr>
            <a:endParaRPr lang="ru-RU" sz="1200" b="1" dirty="0" smtClean="0">
              <a:solidFill>
                <a:srgbClr val="A04218"/>
              </a:solidFill>
            </a:endParaRPr>
          </a:p>
          <a:p>
            <a:pPr marL="228600" indent="-228600">
              <a:buAutoNum type="arabicPeriod"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Сооружение из хрусталя, возведенное от дома Семена до царского дворца в сказке А. Платонова «Волшебное кольцо»</a:t>
            </a:r>
          </a:p>
          <a:p>
            <a:pPr marL="228600" indent="-228600">
              <a:buAutoNum type="arabicPeriod" startAt="2"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Заветное качество, которое хотел приобрести для себя Лев в Изумрудном городе ( А. Волков «Волшебник Изумрудного города»)</a:t>
            </a:r>
          </a:p>
          <a:p>
            <a:pPr marL="228600" indent="-228600">
              <a:buAutoNum type="arabicPeriod" startAt="2"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Жевать не нужно, а все поедаю. (загадка)</a:t>
            </a:r>
          </a:p>
          <a:p>
            <a:pPr marL="228600" indent="-228600">
              <a:buAutoNum type="arabicPeriod" startAt="2"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Г.Х. Андерсен – автор сказки (?) </a:t>
            </a:r>
            <a:r>
              <a:rPr lang="ru-RU" sz="1200" b="1" dirty="0" err="1" smtClean="0">
                <a:solidFill>
                  <a:schemeClr val="accent2">
                    <a:lumMod val="50000"/>
                  </a:schemeClr>
                </a:solidFill>
              </a:rPr>
              <a:t>Берглумский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и его свояк»</a:t>
            </a:r>
          </a:p>
          <a:p>
            <a:pPr marL="228600" indent="-228600">
              <a:buAutoNum type="arabicPeriod" startAt="2"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Это насекомое первым предложило ребятам идти жить в его обществе в сказке А. Н. Толстого «Порточки»</a:t>
            </a:r>
          </a:p>
          <a:p>
            <a:pPr marL="228600" indent="-228600">
              <a:buAutoNum type="arabicPeriod" startAt="9"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Каждый пыльный (?) придорожный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 Мне кричал: «Я шучу с тобой,</a:t>
            </a:r>
          </a:p>
          <a:p>
            <a:pPr marL="0" indent="0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 Обойди меня осторожно</a:t>
            </a:r>
          </a:p>
          <a:p>
            <a:pPr marL="0" indent="0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 и узнаешь,  кто я такой»</a:t>
            </a:r>
          </a:p>
          <a:p>
            <a:pPr marL="0" indent="0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Н. Гумилев «Детство»</a:t>
            </a:r>
          </a:p>
          <a:p>
            <a:pPr marL="228600" indent="-228600">
              <a:buAutoNum type="arabicPeriod" startAt="11"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Тут с просьбой все к нему, чтоб их решить сомненье.</a:t>
            </a:r>
          </a:p>
          <a:p>
            <a:pPr marL="0" indent="0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 «Пожалуй, - говорят, -  возьми на (?) терпенье,</a:t>
            </a:r>
          </a:p>
          <a:p>
            <a:pPr marL="0" indent="0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 Чтобы квартет в порядок наш </a:t>
            </a:r>
            <a:r>
              <a:rPr lang="ru-RU" sz="1200" b="1" dirty="0" err="1" smtClean="0">
                <a:solidFill>
                  <a:schemeClr val="accent2">
                    <a:lumMod val="50000"/>
                  </a:schemeClr>
                </a:solidFill>
              </a:rPr>
              <a:t>привесть</a:t>
            </a:r>
            <a:endParaRPr lang="ru-RU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 И ноты есть у нас, и инструменты есть…»</a:t>
            </a:r>
          </a:p>
          <a:p>
            <a:pPr marL="0" indent="0">
              <a:buNone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                     И. А. Крылов «Квартет» </a:t>
            </a:r>
          </a:p>
          <a:p>
            <a:pPr marL="228600" indent="-228600">
              <a:buAutoNum type="arabicPeriod" startAt="3"/>
            </a:pPr>
            <a:endParaRPr lang="ru-RU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476672"/>
            <a:ext cx="4104456" cy="5688632"/>
          </a:xfrm>
          <a:prstGeom prst="round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64510" y="476672"/>
            <a:ext cx="4104456" cy="5688632"/>
          </a:xfrm>
          <a:prstGeom prst="round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97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0528" y="2330300"/>
            <a:ext cx="9217024" cy="56227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122" y="4365103"/>
            <a:ext cx="1853056" cy="21662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64539" y="196696"/>
            <a:ext cx="1313691" cy="21336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4766023"/>
            <a:ext cx="2345335" cy="1991421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312266"/>
              </p:ext>
            </p:extLst>
          </p:nvPr>
        </p:nvGraphicFramePr>
        <p:xfrm>
          <a:off x="1403648" y="1628799"/>
          <a:ext cx="6732234" cy="35965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8026"/>
                <a:gridCol w="748026"/>
                <a:gridCol w="748026"/>
                <a:gridCol w="748026"/>
                <a:gridCol w="748026"/>
                <a:gridCol w="748026"/>
                <a:gridCol w="748026"/>
                <a:gridCol w="748026"/>
                <a:gridCol w="748026"/>
              </a:tblGrid>
              <a:tr h="328036"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Е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Е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И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Ь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У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Ч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</a:tr>
              <a:tr h="40004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Е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Ь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</a:tr>
              <a:tr h="400044"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У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Ы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1554" y="4365103"/>
            <a:ext cx="1728192" cy="23495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2" y="1052736"/>
            <a:ext cx="1512168" cy="305036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971600" y="287059"/>
            <a:ext cx="547260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cap="none" spc="0" dirty="0" smtClean="0">
                <a:ln w="1905"/>
                <a:solidFill>
                  <a:srgbClr val="A04218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Путешествие в страну </a:t>
            </a:r>
          </a:p>
          <a:p>
            <a:r>
              <a:rPr lang="ru-RU" sz="3200" b="1" cap="none" spc="0" dirty="0" smtClean="0">
                <a:ln w="1905"/>
                <a:solidFill>
                  <a:srgbClr val="A04218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детских книг</a:t>
            </a:r>
            <a:endParaRPr lang="ru-RU" sz="3200" b="1" cap="none" spc="0" dirty="0">
              <a:ln w="1905"/>
              <a:solidFill>
                <a:srgbClr val="A04218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409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420</Words>
  <Application>Microsoft Office PowerPoint</Application>
  <PresentationFormat>Экран (4:3)</PresentationFormat>
  <Paragraphs>109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НТР</dc:creator>
  <cp:lastModifiedBy>Админ</cp:lastModifiedBy>
  <cp:revision>29</cp:revision>
  <dcterms:created xsi:type="dcterms:W3CDTF">2013-03-31T09:28:18Z</dcterms:created>
  <dcterms:modified xsi:type="dcterms:W3CDTF">2020-04-22T20:04:42Z</dcterms:modified>
</cp:coreProperties>
</file>